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349" r:id="rId3"/>
    <p:sldId id="267" r:id="rId4"/>
    <p:sldId id="347" r:id="rId5"/>
    <p:sldId id="348" r:id="rId6"/>
    <p:sldId id="350" r:id="rId7"/>
    <p:sldId id="280" r:id="rId8"/>
    <p:sldId id="351" r:id="rId9"/>
    <p:sldId id="271" r:id="rId10"/>
    <p:sldId id="268" r:id="rId11"/>
    <p:sldId id="269" r:id="rId12"/>
    <p:sldId id="352" r:id="rId13"/>
    <p:sldId id="270" r:id="rId1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58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8858CA4-3FA8-46D3-92B2-44D27DA51B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9EDD6D67-3E0E-44B4-B4C7-5F75D4D784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A29CE9A-BFCF-4071-96F5-1E644128D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4591-4537-4811-8762-C27B5B31621D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B84B318-F18D-4A30-8BE7-6183139F2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A97CD15-8B68-4434-A02A-E9B7E9E7D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0909-6DE3-44AE-A5D7-54D7C5EAF39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4217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DA937C1-F48C-4DBA-8BBA-D3E934875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2AEBBFEB-BCD4-4827-8485-A70C79ED68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07CED15-8E23-4D35-8E79-C7EA6AFAD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4591-4537-4811-8762-C27B5B31621D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F535E8-0B56-4456-90F7-EBA3D45A9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98B4D2E-56A8-47DD-95CB-E4BE4D44C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0909-6DE3-44AE-A5D7-54D7C5EAF39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47477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9AEEE8C8-958F-43FA-BEEE-2489741C8F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A096A4AE-E887-4186-B77A-C34FBCD525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0211770-A809-4D67-97E1-75D277AA2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4591-4537-4811-8762-C27B5B31621D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E4B31CE-A077-4978-8276-D2AFCB9AD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F574C08-EA30-4B2B-98E9-4C828449C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0909-6DE3-44AE-A5D7-54D7C5EAF39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61188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E2D571C-2427-4104-BD27-68AE384C2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1F6029E-F864-490C-9139-68452F1D6B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D28BB3B-74E2-448C-B5B9-49F442FE8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4591-4537-4811-8762-C27B5B31621D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9935407-BB47-49E0-AB7E-2EBF80E0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012FED0-BD0F-4D10-AC8F-9CD11A0EF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0909-6DE3-44AE-A5D7-54D7C5EAF39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0964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5CF2A5E-5085-47CC-98FA-B8AF9BC35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218B4EB-95EF-42D2-B64D-51C7AC29F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AF48178-ABCD-482E-B586-3D7381077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4591-4537-4811-8762-C27B5B31621D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55E95F8-74A5-423E-80FA-4582759A7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2993535-7694-47D4-851B-E39DD2F33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0909-6DE3-44AE-A5D7-54D7C5EAF39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77703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8149F14-6F88-41E7-8821-27D805819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7AB506E-2D6C-4461-9A63-E803B63B74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7C43AE4-436D-4100-96D7-F5C9C5B1B8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22F67ED9-5734-49F5-8233-7940DDFC8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4591-4537-4811-8762-C27B5B31621D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F9F61F6-5F1A-4BDA-9C07-F37CDBB62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E0F1A97-480B-4208-B581-DD9A08A1D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0909-6DE3-44AE-A5D7-54D7C5EAF39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6487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9937848-D936-4F7D-932F-894D08AFE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233E042-FF98-434B-9958-A4EEA796F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A98DD28-386D-4948-94EF-601F6A6B29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E9EE3C33-7413-45DE-9A7A-3EB4E6173E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A4430217-9398-4B0E-9639-9B40942777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426B4E2-E8F5-45BC-9635-EE77D9BC0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4591-4537-4811-8762-C27B5B31621D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353C21B5-D2B9-4663-B519-2F91C87FF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ED8321B-9B99-426C-AE8D-70BD90547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0909-6DE3-44AE-A5D7-54D7C5EAF39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52500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DE633E8-C7D6-4AA1-AB8E-212072195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4989064A-2A56-49F4-8938-9ECCF60F8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4591-4537-4811-8762-C27B5B31621D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3A83BED7-701D-45C4-B99E-A7BD2FE13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803F24D4-03FA-4E4F-868F-F87A7E4C0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0909-6DE3-44AE-A5D7-54D7C5EAF39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2418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B7E091F2-90D7-4E85-A6D3-8C5B798F2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4591-4537-4811-8762-C27B5B31621D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CA987B1D-B886-4AC7-B7A7-60698647E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6BF4463-8A7F-462D-AD86-3E066FC8D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0909-6DE3-44AE-A5D7-54D7C5EAF39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50702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E977265-1D2B-4363-AC5B-458E0EE38F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C7A6605-6B95-476A-863F-921FBB266B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9A3EB001-9002-4B23-96B9-6297FC6165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B1E2CE77-B4A2-4DC0-9A76-3517BE0CB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4591-4537-4811-8762-C27B5B31621D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E56880F0-F86A-4729-8C14-25F185BD3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73EC8FC-B306-443D-B7C6-3703D9BA0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0909-6DE3-44AE-A5D7-54D7C5EAF39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71009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5364C12-F6FA-4E74-97C6-0A4BE0B11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2EED7006-777F-45D6-90B3-644D007FF8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BCD9972-3B13-40B7-9059-7B32F3AEBE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17681DDF-9A1F-4EB4-AC77-662C23E9C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4591-4537-4811-8762-C27B5B31621D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14CE37A6-0C97-41F2-BCFD-DEF5F571F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C7BE10F-3588-4E2A-B34C-D1162CF43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0909-6DE3-44AE-A5D7-54D7C5EAF39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26419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038D9B5F-E7FE-4C97-AF9D-B18065F6C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03BFA68-C64D-4C41-A033-FFF8CFAB7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6131AD7-A8E5-456D-8618-92F9C59A55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14591-4537-4811-8762-C27B5B31621D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18D5BBA-41D9-42D9-BE9A-3777EC9126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8A050FD-956A-4327-A3EC-84D9BC9C2A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70909-6DE3-44AE-A5D7-54D7C5EAF39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4766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microsoft.com/office/2007/relationships/hdphoto" Target="../media/hdphoto1.wdp"/><Relationship Id="rId7" Type="http://schemas.openxmlformats.org/officeDocument/2006/relationships/hyperlink" Target="https://youtu.be/uvYEgnYWE3E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microsoft.com/office/2007/relationships/hdphoto" Target="../media/hdphoto1.wdp"/><Relationship Id="rId7" Type="http://schemas.openxmlformats.org/officeDocument/2006/relationships/hyperlink" Target="https://youtu.be/CwNMe17fXZU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microsoft.com/office/2007/relationships/hdphoto" Target="../media/hdphoto1.wdp"/><Relationship Id="rId7" Type="http://schemas.openxmlformats.org/officeDocument/2006/relationships/hyperlink" Target="https://youtu.be/aqz-KE-bpKQ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microsoft.com/office/2007/relationships/hdphoto" Target="../media/hdphoto1.wdp"/><Relationship Id="rId7" Type="http://schemas.openxmlformats.org/officeDocument/2006/relationships/hyperlink" Target="https://youtu.be/YNOnFsnjYhY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群組 19">
            <a:extLst>
              <a:ext uri="{FF2B5EF4-FFF2-40B4-BE49-F238E27FC236}">
                <a16:creationId xmlns:a16="http://schemas.microsoft.com/office/drawing/2014/main" id="{CE2B4227-E18F-4429-9CC0-2C8C8D24E22A}"/>
              </a:ext>
            </a:extLst>
          </p:cNvPr>
          <p:cNvGrpSpPr/>
          <p:nvPr/>
        </p:nvGrpSpPr>
        <p:grpSpPr>
          <a:xfrm>
            <a:off x="0" y="2804328"/>
            <a:ext cx="12213147" cy="3990919"/>
            <a:chOff x="-21147" y="0"/>
            <a:chExt cx="12213147" cy="3990919"/>
          </a:xfrm>
        </p:grpSpPr>
        <p:pic>
          <p:nvPicPr>
            <p:cNvPr id="22" name="圖片 21" descr="一張含有 文字, 臥室 的圖片&#10;&#10;自動產生的描述">
              <a:extLst>
                <a:ext uri="{FF2B5EF4-FFF2-40B4-BE49-F238E27FC236}">
                  <a16:creationId xmlns:a16="http://schemas.microsoft.com/office/drawing/2014/main" id="{D93FE2CF-E9D7-4ACC-A6AE-01BCEE42F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3729" y="0"/>
              <a:ext cx="6538271" cy="3990919"/>
            </a:xfrm>
            <a:prstGeom prst="rect">
              <a:avLst/>
            </a:prstGeom>
          </p:spPr>
        </p:pic>
        <p:pic>
          <p:nvPicPr>
            <p:cNvPr id="24" name="圖片 23" descr="一張含有 文字 的圖片&#10;&#10;自動產生的描述">
              <a:extLst>
                <a:ext uri="{FF2B5EF4-FFF2-40B4-BE49-F238E27FC236}">
                  <a16:creationId xmlns:a16="http://schemas.microsoft.com/office/drawing/2014/main" id="{5C132335-5531-4470-8078-B040AC528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147" y="0"/>
              <a:ext cx="5765445" cy="3990919"/>
            </a:xfrm>
            <a:prstGeom prst="rect">
              <a:avLst/>
            </a:prstGeom>
          </p:spPr>
        </p:pic>
      </p:grp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946E44A4-CCD3-4F8E-82BE-D6AD7148B28F}"/>
              </a:ext>
            </a:extLst>
          </p:cNvPr>
          <p:cNvSpPr txBox="1"/>
          <p:nvPr/>
        </p:nvSpPr>
        <p:spPr>
          <a:xfrm>
            <a:off x="59391" y="4199622"/>
            <a:ext cx="12920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Be Kind and Respectful #7</a:t>
            </a:r>
            <a:endParaRPr lang="zh-TW" altLang="en-US" sz="7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750ED354-8BFE-42A0-83CC-02BD1CBCADAE}"/>
              </a:ext>
            </a:extLst>
          </p:cNvPr>
          <p:cNvSpPr txBox="1"/>
          <p:nvPr/>
        </p:nvSpPr>
        <p:spPr>
          <a:xfrm>
            <a:off x="59391" y="5497434"/>
            <a:ext cx="119320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7200" b="1" dirty="0" err="1">
                <a:solidFill>
                  <a:srgbClr val="002060"/>
                </a:solidFill>
                <a:latin typeface="Comic Sans MS" panose="030F0702030302020204" pitchFamily="66" charset="0"/>
              </a:rPr>
              <a:t>Teacher:Nora</a:t>
            </a:r>
            <a:endParaRPr lang="zh-TW" altLang="en-US" sz="7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06705" cy="3991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8975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434019D-561C-49A4-AF17-8C45EC1F13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58" y="339"/>
            <a:ext cx="9923308" cy="6857322"/>
          </a:xfrm>
          <a:prstGeom prst="rect">
            <a:avLst/>
          </a:prstGeom>
        </p:spPr>
      </p:pic>
      <p:sp>
        <p:nvSpPr>
          <p:cNvPr id="7" name="語音泡泡: 橢圓形 6">
            <a:extLst>
              <a:ext uri="{FF2B5EF4-FFF2-40B4-BE49-F238E27FC236}">
                <a16:creationId xmlns:a16="http://schemas.microsoft.com/office/drawing/2014/main" id="{5E46A800-E8B4-4684-84E3-699141342AE5}"/>
              </a:ext>
            </a:extLst>
          </p:cNvPr>
          <p:cNvSpPr/>
          <p:nvPr/>
        </p:nvSpPr>
        <p:spPr>
          <a:xfrm>
            <a:off x="6678706" y="425170"/>
            <a:ext cx="2115670" cy="1210235"/>
          </a:xfrm>
          <a:prstGeom prst="wedgeEllipseCallout">
            <a:avLst>
              <a:gd name="adj1" fmla="val 59675"/>
              <a:gd name="adj2" fmla="val 447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dirty="0">
              <a:solidFill>
                <a:srgbClr val="000000"/>
              </a:solidFill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Oh.. No…</a:t>
            </a:r>
            <a:endParaRPr lang="en-US" altLang="zh-TW" sz="2000" b="1" dirty="0"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I am in big trouble.</a:t>
            </a:r>
            <a:endParaRPr lang="en-US" altLang="zh-TW" sz="2000" b="1" dirty="0">
              <a:effectLst/>
              <a:latin typeface="+mj-lt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sp>
        <p:nvSpPr>
          <p:cNvPr id="8" name="語音泡泡: 橢圓形 7">
            <a:extLst>
              <a:ext uri="{FF2B5EF4-FFF2-40B4-BE49-F238E27FC236}">
                <a16:creationId xmlns:a16="http://schemas.microsoft.com/office/drawing/2014/main" id="{1F7EBB80-DEED-4DC8-B781-26725A1B11B0}"/>
              </a:ext>
            </a:extLst>
          </p:cNvPr>
          <p:cNvSpPr/>
          <p:nvPr/>
        </p:nvSpPr>
        <p:spPr>
          <a:xfrm>
            <a:off x="1523999" y="2343337"/>
            <a:ext cx="4742329" cy="1782202"/>
          </a:xfrm>
          <a:prstGeom prst="wedgeEllipseCallout">
            <a:avLst>
              <a:gd name="adj1" fmla="val -9640"/>
              <a:gd name="adj2" fmla="val 574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18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b="1" dirty="0">
              <a:solidFill>
                <a:srgbClr val="000000"/>
              </a:solidFill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1800" b="1" i="0" u="none" strike="noStrike" dirty="0">
                <a:solidFill>
                  <a:srgbClr val="000000"/>
                </a:solidFill>
                <a:effectLst/>
                <a:latin typeface="+mj-lt"/>
              </a:rPr>
              <a:t>Mina </a:t>
            </a:r>
            <a:r>
              <a:rPr lang="en-US" altLang="zh-TW" sz="1800" b="1" i="0" u="none" strike="noStrike" dirty="0">
                <a:solidFill>
                  <a:srgbClr val="C00000"/>
                </a:solidFill>
                <a:effectLst/>
                <a:latin typeface="+mj-lt"/>
              </a:rPr>
              <a:t>does not show respect to local culture. 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1800" b="1" i="0" u="none" strike="noStrike" dirty="0">
                <a:solidFill>
                  <a:srgbClr val="C00000"/>
                </a:solidFill>
                <a:effectLst/>
                <a:latin typeface="+mj-lt"/>
              </a:rPr>
              <a:t>We don’t want to be her friends. 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1800" b="1" i="0" u="none" strike="noStrike" dirty="0">
                <a:solidFill>
                  <a:srgbClr val="000000"/>
                </a:solidFill>
                <a:effectLst/>
                <a:latin typeface="+mj-lt"/>
              </a:rPr>
              <a:t>Anna is kind and respectful. 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1800" b="1" i="0" u="none" strike="noStrike" dirty="0">
                <a:solidFill>
                  <a:srgbClr val="000000"/>
                </a:solidFill>
                <a:effectLst/>
                <a:latin typeface="+mj-lt"/>
              </a:rPr>
              <a:t>We want to be Anna’s friend</a:t>
            </a:r>
            <a:r>
              <a:rPr lang="en-US" altLang="zh-TW" sz="1800" b="1" i="0" u="none" strike="noStrike" dirty="0">
                <a:solidFill>
                  <a:srgbClr val="C00000"/>
                </a:solidFill>
                <a:effectLst/>
                <a:latin typeface="+mj-lt"/>
              </a:rPr>
              <a:t>s</a:t>
            </a:r>
            <a:r>
              <a:rPr lang="en-US" altLang="zh-TW" sz="1800" b="1" i="0" u="none" strike="noStrike" dirty="0">
                <a:solidFill>
                  <a:srgbClr val="000000"/>
                </a:solidFill>
                <a:effectLst/>
                <a:latin typeface="+mj-lt"/>
              </a:rPr>
              <a:t>.</a:t>
            </a:r>
            <a:endParaRPr lang="en-US" altLang="zh-TW" b="1" dirty="0">
              <a:effectLst/>
              <a:latin typeface="+mj-lt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82650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E325DB76-E340-4BA8-8270-CB0A9DD0975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19" y="13447"/>
            <a:ext cx="9814560" cy="6858000"/>
          </a:xfrm>
          <a:prstGeom prst="rect">
            <a:avLst/>
          </a:prstGeom>
        </p:spPr>
      </p:pic>
      <p:sp>
        <p:nvSpPr>
          <p:cNvPr id="5" name="語音泡泡: 橢圓形 4">
            <a:extLst>
              <a:ext uri="{FF2B5EF4-FFF2-40B4-BE49-F238E27FC236}">
                <a16:creationId xmlns:a16="http://schemas.microsoft.com/office/drawing/2014/main" id="{431AC5DA-26EE-4ABB-AEC6-30DD0F0D85C4}"/>
              </a:ext>
            </a:extLst>
          </p:cNvPr>
          <p:cNvSpPr/>
          <p:nvPr/>
        </p:nvSpPr>
        <p:spPr>
          <a:xfrm>
            <a:off x="2169459" y="5466416"/>
            <a:ext cx="2115670" cy="1210235"/>
          </a:xfrm>
          <a:prstGeom prst="wedgeEllipseCallout">
            <a:avLst>
              <a:gd name="adj1" fmla="val 28743"/>
              <a:gd name="adj2" fmla="val -530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No one wants to be my </a:t>
            </a:r>
            <a:r>
              <a:rPr lang="en-US" altLang="zh-TW" sz="2000" b="1" i="0" u="none" strike="noStrike" dirty="0">
                <a:solidFill>
                  <a:schemeClr val="tx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friend.</a:t>
            </a:r>
            <a:endParaRPr lang="zh-TW" altLang="en-US" sz="2000" b="1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語音泡泡: 橢圓形 5">
            <a:extLst>
              <a:ext uri="{FF2B5EF4-FFF2-40B4-BE49-F238E27FC236}">
                <a16:creationId xmlns:a16="http://schemas.microsoft.com/office/drawing/2014/main" id="{03F57610-5933-4FEC-8CA9-5681D23DFF1E}"/>
              </a:ext>
            </a:extLst>
          </p:cNvPr>
          <p:cNvSpPr/>
          <p:nvPr/>
        </p:nvSpPr>
        <p:spPr>
          <a:xfrm>
            <a:off x="7010401" y="294482"/>
            <a:ext cx="3895782" cy="1655762"/>
          </a:xfrm>
          <a:prstGeom prst="wedgeEllipseCallout">
            <a:avLst>
              <a:gd name="adj1" fmla="val -2424"/>
              <a:gd name="adj2" fmla="val 703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Yes, Mina. </a:t>
            </a:r>
            <a:r>
              <a:rPr lang="en-US" altLang="zh-TW" sz="2000" b="1" i="0" u="none" strike="noStrike" dirty="0">
                <a:solidFill>
                  <a:srgbClr val="C00000"/>
                </a:solidFill>
                <a:effectLst/>
                <a:latin typeface="+mj-lt"/>
              </a:rPr>
              <a:t>Learn to be kind and show respect.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US" altLang="zh-TW" sz="2000" b="1" i="0" u="none" strike="noStrike" dirty="0">
                <a:solidFill>
                  <a:srgbClr val="C00000"/>
                </a:solidFill>
                <a:effectLst/>
                <a:latin typeface="+mj-lt"/>
              </a:rPr>
              <a:t>Like Anna, </a:t>
            </a:r>
            <a:r>
              <a:rPr lang="en-US" altLang="zh-TW" sz="2000" b="1" i="0" u="none" strike="noStrike" dirty="0">
                <a:solidFill>
                  <a:schemeClr val="tx1"/>
                </a:solidFill>
                <a:effectLst/>
                <a:latin typeface="+mj-lt"/>
              </a:rPr>
              <a:t>you</a:t>
            </a:r>
            <a:r>
              <a:rPr lang="en-US" altLang="zh-TW" sz="2000" b="1" i="0" u="none" strike="noStrike" dirty="0">
                <a:solidFill>
                  <a:srgbClr val="C00000"/>
                </a:solidFill>
                <a:effectLst/>
                <a:latin typeface="+mj-lt"/>
              </a:rPr>
              <a:t> 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will have friends everywhere.</a:t>
            </a:r>
            <a:endParaRPr lang="en-US" altLang="zh-TW" sz="2000" b="1" dirty="0">
              <a:effectLst/>
              <a:latin typeface="+mj-lt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sp>
        <p:nvSpPr>
          <p:cNvPr id="8" name="語音泡泡: 橢圓形 7">
            <a:extLst>
              <a:ext uri="{FF2B5EF4-FFF2-40B4-BE49-F238E27FC236}">
                <a16:creationId xmlns:a16="http://schemas.microsoft.com/office/drawing/2014/main" id="{6F6056FB-DB32-4A24-9143-EB40D5781628}"/>
              </a:ext>
            </a:extLst>
          </p:cNvPr>
          <p:cNvSpPr/>
          <p:nvPr/>
        </p:nvSpPr>
        <p:spPr>
          <a:xfrm>
            <a:off x="5244353" y="2650844"/>
            <a:ext cx="2115670" cy="1210235"/>
          </a:xfrm>
          <a:prstGeom prst="wedgeEllipseCallout">
            <a:avLst>
              <a:gd name="adj1" fmla="val 16879"/>
              <a:gd name="adj2" fmla="val 869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Don’t worry. We can be your friends.</a:t>
            </a:r>
            <a:endParaRPr lang="zh-TW" altLang="en-US" sz="2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912402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群組 19">
            <a:extLst>
              <a:ext uri="{FF2B5EF4-FFF2-40B4-BE49-F238E27FC236}">
                <a16:creationId xmlns:a16="http://schemas.microsoft.com/office/drawing/2014/main" id="{CE2B4227-E18F-4429-9CC0-2C8C8D24E22A}"/>
              </a:ext>
            </a:extLst>
          </p:cNvPr>
          <p:cNvGrpSpPr/>
          <p:nvPr/>
        </p:nvGrpSpPr>
        <p:grpSpPr>
          <a:xfrm>
            <a:off x="0" y="2867081"/>
            <a:ext cx="12213147" cy="3990919"/>
            <a:chOff x="-21147" y="0"/>
            <a:chExt cx="12213147" cy="3990919"/>
          </a:xfrm>
        </p:grpSpPr>
        <p:pic>
          <p:nvPicPr>
            <p:cNvPr id="22" name="圖片 21" descr="一張含有 文字, 臥室 的圖片&#10;&#10;自動產生的描述">
              <a:extLst>
                <a:ext uri="{FF2B5EF4-FFF2-40B4-BE49-F238E27FC236}">
                  <a16:creationId xmlns:a16="http://schemas.microsoft.com/office/drawing/2014/main" id="{D93FE2CF-E9D7-4ACC-A6AE-01BCEE42F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3729" y="0"/>
              <a:ext cx="6538271" cy="3990919"/>
            </a:xfrm>
            <a:prstGeom prst="rect">
              <a:avLst/>
            </a:prstGeom>
          </p:spPr>
        </p:pic>
        <p:pic>
          <p:nvPicPr>
            <p:cNvPr id="24" name="圖片 23" descr="一張含有 文字 的圖片&#10;&#10;自動產生的描述">
              <a:extLst>
                <a:ext uri="{FF2B5EF4-FFF2-40B4-BE49-F238E27FC236}">
                  <a16:creationId xmlns:a16="http://schemas.microsoft.com/office/drawing/2014/main" id="{5C132335-5531-4470-8078-B040AC528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147" y="0"/>
              <a:ext cx="5765445" cy="3990919"/>
            </a:xfrm>
            <a:prstGeom prst="rect">
              <a:avLst/>
            </a:prstGeom>
          </p:spPr>
        </p:pic>
      </p:grpSp>
      <p:pic>
        <p:nvPicPr>
          <p:cNvPr id="3" name="圖片 2">
            <a:extLst>
              <a:ext uri="{FF2B5EF4-FFF2-40B4-BE49-F238E27FC236}">
                <a16:creationId xmlns:a16="http://schemas.microsoft.com/office/drawing/2014/main" id="{22FB43FA-ED7B-4343-8C93-FEF3541854D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7" y="0"/>
            <a:ext cx="12192000" cy="3986900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FA558B2C-2465-4784-95E3-F2C917873760}"/>
              </a:ext>
            </a:extLst>
          </p:cNvPr>
          <p:cNvSpPr txBox="1"/>
          <p:nvPr/>
        </p:nvSpPr>
        <p:spPr>
          <a:xfrm>
            <a:off x="1586754" y="586427"/>
            <a:ext cx="9560516" cy="675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altLang="zh-TW" sz="3600" b="1" dirty="0">
                <a:solidFill>
                  <a:srgbClr val="000000"/>
                </a:solidFill>
                <a:effectLst/>
                <a:latin typeface="微軟正黑體" panose="020B0604030504040204" pitchFamily="34" charset="-120"/>
                <a:cs typeface="微軟正黑體" panose="020B0604030504040204" pitchFamily="34" charset="-120"/>
              </a:rPr>
              <a:t>Respect Song</a:t>
            </a:r>
            <a:endParaRPr lang="zh-TW" altLang="zh-TW" sz="3600" b="1" dirty="0">
              <a:effectLst/>
              <a:latin typeface="Aharoni" panose="02010803020104030203" pitchFamily="2" charset="-79"/>
              <a:ea typeface="新細明體" panose="02020500000000000000" pitchFamily="18" charset="-120"/>
              <a:cs typeface="Aharoni" panose="02010803020104030203" pitchFamily="2" charset="-79"/>
            </a:endParaRPr>
          </a:p>
        </p:txBody>
      </p:sp>
      <p:pic>
        <p:nvPicPr>
          <p:cNvPr id="4" name="圖片 3">
            <a:hlinkClick r:id="rId7"/>
            <a:extLst>
              <a:ext uri="{FF2B5EF4-FFF2-40B4-BE49-F238E27FC236}">
                <a16:creationId xmlns:a16="http://schemas.microsoft.com/office/drawing/2014/main" id="{56F1E2C9-299E-4559-8D47-5BEDBA54F1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456" y="1879288"/>
            <a:ext cx="7809755" cy="436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7649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30022A6-235A-4E8E-B4A1-2B0EE390C2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699" y="0"/>
            <a:ext cx="9857232" cy="6858000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BF681DAA-BA11-4504-9A44-328FF9B252DE}"/>
              </a:ext>
            </a:extLst>
          </p:cNvPr>
          <p:cNvSpPr txBox="1"/>
          <p:nvPr/>
        </p:nvSpPr>
        <p:spPr>
          <a:xfrm>
            <a:off x="622375" y="550791"/>
            <a:ext cx="858818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zh-TW" altLang="en-US" sz="2800" b="1" i="0" u="none" strike="noStrike" dirty="0">
                <a:solidFill>
                  <a:srgbClr val="002060"/>
                </a:solidFill>
                <a:effectLst/>
                <a:latin typeface="DFKai-SB" panose="03000509000000000000" pitchFamily="65" charset="-120"/>
                <a:ea typeface="DFKai-SB" panose="03000509000000000000" pitchFamily="65" charset="-120"/>
              </a:rPr>
              <a:t>心要慈悲，事要方便，殘忍刻薄，惹人恨怨。</a:t>
            </a:r>
            <a:endParaRPr lang="en-US" altLang="zh-TW" sz="2800" b="1" i="0" u="none" strike="noStrike" dirty="0">
              <a:solidFill>
                <a:srgbClr val="002060"/>
              </a:solidFill>
              <a:effectLst/>
              <a:latin typeface="DFKai-SB" panose="03000509000000000000" pitchFamily="65" charset="-120"/>
              <a:ea typeface="DFKai-SB" panose="03000509000000000000" pitchFamily="65" charset="-120"/>
            </a:endParaRPr>
          </a:p>
          <a:p>
            <a:pPr algn="ctr"/>
            <a:r>
              <a:rPr lang="en-US" altLang="zh-TW" sz="2800" b="1" i="0" u="none" strike="noStrike" dirty="0">
                <a:solidFill>
                  <a:srgbClr val="002060"/>
                </a:solidFill>
                <a:effectLst/>
                <a:latin typeface="+mj-lt"/>
              </a:rPr>
              <a:t>Be Kind and Be Respectful to People and Things.</a:t>
            </a:r>
            <a:endParaRPr lang="zh-TW" altLang="en-US" sz="2800" b="1" dirty="0">
              <a:solidFill>
                <a:srgbClr val="002060"/>
              </a:solidFill>
              <a:latin typeface="+mj-lt"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endParaRPr lang="zh-TW" altLang="en-US" sz="2800" b="1" dirty="0">
              <a:effectLst/>
            </a:endParaRPr>
          </a:p>
          <a:p>
            <a:r>
              <a:rPr lang="zh-TW" altLang="en-US" b="1" dirty="0"/>
              <a:t/>
            </a:r>
            <a:br>
              <a:rPr lang="zh-TW" altLang="en-US" b="1" dirty="0"/>
            </a:b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944643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群組 19">
            <a:extLst>
              <a:ext uri="{FF2B5EF4-FFF2-40B4-BE49-F238E27FC236}">
                <a16:creationId xmlns:a16="http://schemas.microsoft.com/office/drawing/2014/main" id="{CE2B4227-E18F-4429-9CC0-2C8C8D24E22A}"/>
              </a:ext>
            </a:extLst>
          </p:cNvPr>
          <p:cNvGrpSpPr/>
          <p:nvPr/>
        </p:nvGrpSpPr>
        <p:grpSpPr>
          <a:xfrm>
            <a:off x="0" y="2804328"/>
            <a:ext cx="12213147" cy="3990919"/>
            <a:chOff x="-21147" y="0"/>
            <a:chExt cx="12213147" cy="3990919"/>
          </a:xfrm>
        </p:grpSpPr>
        <p:pic>
          <p:nvPicPr>
            <p:cNvPr id="22" name="圖片 21" descr="一張含有 文字, 臥室 的圖片&#10;&#10;自動產生的描述">
              <a:extLst>
                <a:ext uri="{FF2B5EF4-FFF2-40B4-BE49-F238E27FC236}">
                  <a16:creationId xmlns:a16="http://schemas.microsoft.com/office/drawing/2014/main" id="{D93FE2CF-E9D7-4ACC-A6AE-01BCEE42F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3729" y="0"/>
              <a:ext cx="6538271" cy="3990919"/>
            </a:xfrm>
            <a:prstGeom prst="rect">
              <a:avLst/>
            </a:prstGeom>
          </p:spPr>
        </p:pic>
        <p:pic>
          <p:nvPicPr>
            <p:cNvPr id="24" name="圖片 23" descr="一張含有 文字 的圖片&#10;&#10;自動產生的描述">
              <a:extLst>
                <a:ext uri="{FF2B5EF4-FFF2-40B4-BE49-F238E27FC236}">
                  <a16:creationId xmlns:a16="http://schemas.microsoft.com/office/drawing/2014/main" id="{5C132335-5531-4470-8078-B040AC528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147" y="0"/>
              <a:ext cx="5765445" cy="3990919"/>
            </a:xfrm>
            <a:prstGeom prst="rect">
              <a:avLst/>
            </a:prstGeom>
          </p:spPr>
        </p:pic>
      </p:grpSp>
      <p:pic>
        <p:nvPicPr>
          <p:cNvPr id="3" name="圖片 2">
            <a:extLst>
              <a:ext uri="{FF2B5EF4-FFF2-40B4-BE49-F238E27FC236}">
                <a16:creationId xmlns:a16="http://schemas.microsoft.com/office/drawing/2014/main" id="{22FB43FA-ED7B-4343-8C93-FEF3541854D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7" y="0"/>
            <a:ext cx="12192000" cy="3986900"/>
          </a:xfrm>
          <a:prstGeom prst="rect">
            <a:avLst/>
          </a:prstGeom>
        </p:spPr>
      </p:pic>
      <p:pic>
        <p:nvPicPr>
          <p:cNvPr id="2" name="圖片 1">
            <a:hlinkClick r:id="rId7"/>
            <a:extLst>
              <a:ext uri="{FF2B5EF4-FFF2-40B4-BE49-F238E27FC236}">
                <a16:creationId xmlns:a16="http://schemas.microsoft.com/office/drawing/2014/main" id="{42C32884-9E32-4D95-B83C-F6D5086A30A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007" y="497993"/>
            <a:ext cx="7130854" cy="3893821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FA558B2C-2465-4784-95E3-F2C917873760}"/>
              </a:ext>
            </a:extLst>
          </p:cNvPr>
          <p:cNvSpPr txBox="1"/>
          <p:nvPr/>
        </p:nvSpPr>
        <p:spPr>
          <a:xfrm>
            <a:off x="3599898" y="4790909"/>
            <a:ext cx="65382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Anping Fort</a:t>
            </a:r>
            <a:endParaRPr lang="zh-TW" altLang="en-US" sz="7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073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07480332-D79D-46F0-8696-9D2E729D06A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712" y="0"/>
            <a:ext cx="10046208" cy="6858000"/>
          </a:xfrm>
          <a:prstGeom prst="rect">
            <a:avLst/>
          </a:prstGeom>
        </p:spPr>
      </p:pic>
      <p:sp>
        <p:nvSpPr>
          <p:cNvPr id="6" name="語音泡泡: 橢圓形 5">
            <a:extLst>
              <a:ext uri="{FF2B5EF4-FFF2-40B4-BE49-F238E27FC236}">
                <a16:creationId xmlns:a16="http://schemas.microsoft.com/office/drawing/2014/main" id="{CAABCD91-9D8E-4CEA-8811-ED28A8FC3544}"/>
              </a:ext>
            </a:extLst>
          </p:cNvPr>
          <p:cNvSpPr/>
          <p:nvPr/>
        </p:nvSpPr>
        <p:spPr>
          <a:xfrm>
            <a:off x="5477434" y="1812975"/>
            <a:ext cx="2949389" cy="1486037"/>
          </a:xfrm>
          <a:prstGeom prst="wedgeEllipseCallout">
            <a:avLst>
              <a:gd name="adj1" fmla="val 44985"/>
              <a:gd name="adj2" fmla="val 530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chemeClr val="tx1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dirty="0">
              <a:solidFill>
                <a:schemeClr val="tx1"/>
              </a:solidFill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chemeClr val="tx1"/>
                </a:solidFill>
                <a:effectLst/>
                <a:latin typeface="+mj-lt"/>
              </a:rPr>
              <a:t>Don’t wander off.</a:t>
            </a:r>
            <a:endParaRPr lang="en-US" altLang="zh-TW" sz="2000" b="1" dirty="0">
              <a:solidFill>
                <a:schemeClr val="tx1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C00000"/>
                </a:solidFill>
                <a:effectLst/>
                <a:latin typeface="+mj-lt"/>
              </a:rPr>
              <a:t>Show respect to the historical sites.</a:t>
            </a:r>
            <a:endParaRPr lang="en-US" altLang="zh-TW" sz="2000" b="1" dirty="0">
              <a:solidFill>
                <a:srgbClr val="C00000"/>
              </a:solidFill>
              <a:effectLst/>
              <a:latin typeface="+mj-lt"/>
            </a:endParaRPr>
          </a:p>
          <a:p>
            <a:r>
              <a:rPr lang="en-US" altLang="zh-TW" dirty="0">
                <a:solidFill>
                  <a:srgbClr val="C00000"/>
                </a:solidFill>
              </a:rPr>
              <a:t/>
            </a:r>
            <a:br>
              <a:rPr lang="en-US" altLang="zh-TW" dirty="0">
                <a:solidFill>
                  <a:srgbClr val="C00000"/>
                </a:solidFill>
              </a:rPr>
            </a:b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8" name="語音泡泡: 橢圓形 7">
            <a:extLst>
              <a:ext uri="{FF2B5EF4-FFF2-40B4-BE49-F238E27FC236}">
                <a16:creationId xmlns:a16="http://schemas.microsoft.com/office/drawing/2014/main" id="{41C97FCD-E1A3-4A16-B484-4B5896070D4A}"/>
              </a:ext>
            </a:extLst>
          </p:cNvPr>
          <p:cNvSpPr/>
          <p:nvPr/>
        </p:nvSpPr>
        <p:spPr>
          <a:xfrm>
            <a:off x="6875929" y="471208"/>
            <a:ext cx="3245224" cy="1210235"/>
          </a:xfrm>
          <a:prstGeom prst="wedgeEllipseCallout">
            <a:avLst>
              <a:gd name="adj1" fmla="val 16460"/>
              <a:gd name="adj2" fmla="val 7213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Class, you will have some free time to look around. </a:t>
            </a:r>
            <a:endParaRPr lang="zh-TW" altLang="en-US"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741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498CAF4D-C9DE-4104-9B84-BAE78BB27A0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45" y="0"/>
            <a:ext cx="9906000" cy="6858000"/>
          </a:xfrm>
          <a:prstGeom prst="rect">
            <a:avLst/>
          </a:prstGeom>
        </p:spPr>
      </p:pic>
      <p:sp>
        <p:nvSpPr>
          <p:cNvPr id="7" name="語音泡泡: 橢圓形 6">
            <a:extLst>
              <a:ext uri="{FF2B5EF4-FFF2-40B4-BE49-F238E27FC236}">
                <a16:creationId xmlns:a16="http://schemas.microsoft.com/office/drawing/2014/main" id="{9B61F3DB-BC46-4F83-A55E-7972150EF825}"/>
              </a:ext>
            </a:extLst>
          </p:cNvPr>
          <p:cNvSpPr/>
          <p:nvPr/>
        </p:nvSpPr>
        <p:spPr>
          <a:xfrm>
            <a:off x="8256494" y="283276"/>
            <a:ext cx="2821690" cy="1210235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b="1" i="0" u="none" strike="noStrike" dirty="0" err="1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Idon’t</a:t>
            </a:r>
            <a:r>
              <a:rPr lang="en-US" altLang="zh-TW" sz="2000" b="1" i="0" u="none" strike="noStrike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 want to listen to you. </a:t>
            </a:r>
          </a:p>
          <a:p>
            <a:pPr algn="ctr"/>
            <a:r>
              <a:rPr lang="en-US" altLang="zh-TW" sz="2000" b="1" i="0" u="none" strike="noStrike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It’s not a big deal.</a:t>
            </a:r>
            <a:endParaRPr lang="zh-TW" altLang="en-US"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語音泡泡: 橢圓形 7">
            <a:extLst>
              <a:ext uri="{FF2B5EF4-FFF2-40B4-BE49-F238E27FC236}">
                <a16:creationId xmlns:a16="http://schemas.microsoft.com/office/drawing/2014/main" id="{E379CF40-F5B4-4226-9DC8-24100D1BCBEC}"/>
              </a:ext>
            </a:extLst>
          </p:cNvPr>
          <p:cNvSpPr/>
          <p:nvPr/>
        </p:nvSpPr>
        <p:spPr>
          <a:xfrm>
            <a:off x="1113816" y="5463988"/>
            <a:ext cx="4641525" cy="1174375"/>
          </a:xfrm>
          <a:prstGeom prst="wedgeEllipseCallout">
            <a:avLst>
              <a:gd name="adj1" fmla="val 6062"/>
              <a:gd name="adj2" fmla="val -730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dirty="0">
              <a:solidFill>
                <a:srgbClr val="000000"/>
              </a:solidFill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The sign says, “Do not enter.” The site is almost 400 years old. We should respect it.</a:t>
            </a:r>
            <a:endParaRPr lang="en-US" altLang="zh-TW" sz="2000" b="1" dirty="0">
              <a:effectLst/>
              <a:latin typeface="+mj-lt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27655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434019D-561C-49A4-AF17-8C45EC1F13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58" y="339"/>
            <a:ext cx="9923308" cy="6857322"/>
          </a:xfrm>
          <a:prstGeom prst="rect">
            <a:avLst/>
          </a:prstGeom>
        </p:spPr>
      </p:pic>
      <p:sp>
        <p:nvSpPr>
          <p:cNvPr id="7" name="語音泡泡: 橢圓形 6">
            <a:extLst>
              <a:ext uri="{FF2B5EF4-FFF2-40B4-BE49-F238E27FC236}">
                <a16:creationId xmlns:a16="http://schemas.microsoft.com/office/drawing/2014/main" id="{5E46A800-E8B4-4684-84E3-699141342AE5}"/>
              </a:ext>
            </a:extLst>
          </p:cNvPr>
          <p:cNvSpPr/>
          <p:nvPr/>
        </p:nvSpPr>
        <p:spPr>
          <a:xfrm>
            <a:off x="6678706" y="425170"/>
            <a:ext cx="2115670" cy="1210235"/>
          </a:xfrm>
          <a:prstGeom prst="wedgeEllipseCallout">
            <a:avLst>
              <a:gd name="adj1" fmla="val 59675"/>
              <a:gd name="adj2" fmla="val 447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dirty="0">
              <a:solidFill>
                <a:srgbClr val="000000"/>
              </a:solidFill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Oh.. No…</a:t>
            </a:r>
            <a:endParaRPr lang="en-US" altLang="zh-TW" sz="2000" b="1" dirty="0"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I am in big trouble.</a:t>
            </a:r>
            <a:endParaRPr lang="en-US" altLang="zh-TW" sz="2000" b="1" dirty="0">
              <a:effectLst/>
              <a:latin typeface="+mj-lt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sp>
        <p:nvSpPr>
          <p:cNvPr id="8" name="語音泡泡: 橢圓形 7">
            <a:extLst>
              <a:ext uri="{FF2B5EF4-FFF2-40B4-BE49-F238E27FC236}">
                <a16:creationId xmlns:a16="http://schemas.microsoft.com/office/drawing/2014/main" id="{1F7EBB80-DEED-4DC8-B781-26725A1B11B0}"/>
              </a:ext>
            </a:extLst>
          </p:cNvPr>
          <p:cNvSpPr/>
          <p:nvPr/>
        </p:nvSpPr>
        <p:spPr>
          <a:xfrm>
            <a:off x="1523999" y="2343337"/>
            <a:ext cx="4742329" cy="1782202"/>
          </a:xfrm>
          <a:prstGeom prst="wedgeEllipseCallout">
            <a:avLst>
              <a:gd name="adj1" fmla="val -9640"/>
              <a:gd name="adj2" fmla="val 574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18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b="1" dirty="0">
              <a:solidFill>
                <a:srgbClr val="000000"/>
              </a:solidFill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1800" b="1" i="0" u="none" strike="noStrike" dirty="0">
                <a:solidFill>
                  <a:srgbClr val="000000"/>
                </a:solidFill>
                <a:effectLst/>
                <a:latin typeface="+mj-lt"/>
              </a:rPr>
              <a:t>Mina </a:t>
            </a:r>
            <a:r>
              <a:rPr lang="en-US" altLang="zh-TW" sz="1800" b="1" i="0" u="none" strike="noStrike" dirty="0">
                <a:solidFill>
                  <a:srgbClr val="C00000"/>
                </a:solidFill>
                <a:effectLst/>
                <a:latin typeface="+mj-lt"/>
              </a:rPr>
              <a:t>does not show respect to local culture. 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1800" b="1" i="0" u="none" strike="noStrike" dirty="0">
                <a:solidFill>
                  <a:srgbClr val="C00000"/>
                </a:solidFill>
                <a:effectLst/>
                <a:latin typeface="+mj-lt"/>
              </a:rPr>
              <a:t>We don’t want to be her friends. 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1800" b="1" i="0" u="none" strike="noStrike" dirty="0">
                <a:solidFill>
                  <a:srgbClr val="000000"/>
                </a:solidFill>
                <a:effectLst/>
                <a:latin typeface="+mj-lt"/>
              </a:rPr>
              <a:t>Anna is kind and respectful. 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1800" b="1" i="0" u="none" strike="noStrike" dirty="0">
                <a:solidFill>
                  <a:srgbClr val="000000"/>
                </a:solidFill>
                <a:effectLst/>
                <a:latin typeface="+mj-lt"/>
              </a:rPr>
              <a:t>We want to be Anna’s friend</a:t>
            </a:r>
            <a:r>
              <a:rPr lang="en-US" altLang="zh-TW" sz="1800" b="1" i="0" u="none" strike="noStrike" dirty="0">
                <a:solidFill>
                  <a:srgbClr val="C00000"/>
                </a:solidFill>
                <a:effectLst/>
                <a:latin typeface="+mj-lt"/>
              </a:rPr>
              <a:t>s</a:t>
            </a:r>
            <a:r>
              <a:rPr lang="en-US" altLang="zh-TW" sz="1800" b="1" i="0" u="none" strike="noStrike" dirty="0">
                <a:solidFill>
                  <a:srgbClr val="000000"/>
                </a:solidFill>
                <a:effectLst/>
                <a:latin typeface="+mj-lt"/>
              </a:rPr>
              <a:t>.</a:t>
            </a:r>
            <a:endParaRPr lang="en-US" altLang="zh-TW" b="1" dirty="0">
              <a:effectLst/>
              <a:latin typeface="+mj-lt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64046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群組 19">
            <a:extLst>
              <a:ext uri="{FF2B5EF4-FFF2-40B4-BE49-F238E27FC236}">
                <a16:creationId xmlns:a16="http://schemas.microsoft.com/office/drawing/2014/main" id="{CE2B4227-E18F-4429-9CC0-2C8C8D24E22A}"/>
              </a:ext>
            </a:extLst>
          </p:cNvPr>
          <p:cNvGrpSpPr/>
          <p:nvPr/>
        </p:nvGrpSpPr>
        <p:grpSpPr>
          <a:xfrm>
            <a:off x="0" y="2804328"/>
            <a:ext cx="12213147" cy="3990919"/>
            <a:chOff x="-21147" y="0"/>
            <a:chExt cx="12213147" cy="3990919"/>
          </a:xfrm>
        </p:grpSpPr>
        <p:pic>
          <p:nvPicPr>
            <p:cNvPr id="22" name="圖片 21" descr="一張含有 文字, 臥室 的圖片&#10;&#10;自動產生的描述">
              <a:extLst>
                <a:ext uri="{FF2B5EF4-FFF2-40B4-BE49-F238E27FC236}">
                  <a16:creationId xmlns:a16="http://schemas.microsoft.com/office/drawing/2014/main" id="{D93FE2CF-E9D7-4ACC-A6AE-01BCEE42F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3729" y="0"/>
              <a:ext cx="6538271" cy="3990919"/>
            </a:xfrm>
            <a:prstGeom prst="rect">
              <a:avLst/>
            </a:prstGeom>
          </p:spPr>
        </p:pic>
        <p:pic>
          <p:nvPicPr>
            <p:cNvPr id="24" name="圖片 23" descr="一張含有 文字 的圖片&#10;&#10;自動產生的描述">
              <a:extLst>
                <a:ext uri="{FF2B5EF4-FFF2-40B4-BE49-F238E27FC236}">
                  <a16:creationId xmlns:a16="http://schemas.microsoft.com/office/drawing/2014/main" id="{5C132335-5531-4470-8078-B040AC528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147" y="0"/>
              <a:ext cx="5765445" cy="3990919"/>
            </a:xfrm>
            <a:prstGeom prst="rect">
              <a:avLst/>
            </a:prstGeom>
          </p:spPr>
        </p:pic>
      </p:grpSp>
      <p:pic>
        <p:nvPicPr>
          <p:cNvPr id="3" name="圖片 2">
            <a:extLst>
              <a:ext uri="{FF2B5EF4-FFF2-40B4-BE49-F238E27FC236}">
                <a16:creationId xmlns:a16="http://schemas.microsoft.com/office/drawing/2014/main" id="{22FB43FA-ED7B-4343-8C93-FEF3541854D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7" y="0"/>
            <a:ext cx="12192000" cy="3986900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FA558B2C-2465-4784-95E3-F2C917873760}"/>
              </a:ext>
            </a:extLst>
          </p:cNvPr>
          <p:cNvSpPr txBox="1"/>
          <p:nvPr/>
        </p:nvSpPr>
        <p:spPr>
          <a:xfrm>
            <a:off x="2420470" y="4799787"/>
            <a:ext cx="8372123" cy="1463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4800" algn="just">
              <a:lnSpc>
                <a:spcPct val="107000"/>
              </a:lnSpc>
              <a:spcAft>
                <a:spcPts val="800"/>
              </a:spcAft>
            </a:pPr>
            <a:r>
              <a:rPr lang="en-US" altLang="zh-TW" sz="2400" b="1" dirty="0">
                <a:solidFill>
                  <a:srgbClr val="C0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  <a:cs typeface="微軟正黑體" panose="020B0604030504040204" pitchFamily="34" charset="-120"/>
              </a:rPr>
              <a:t>Is the big bunny angry with the flying squirrel? </a:t>
            </a:r>
            <a:endParaRPr lang="zh-TW" altLang="zh-TW" sz="2400" b="1" dirty="0">
              <a:effectLst/>
              <a:latin typeface="Calibri" panose="020F0502020204030204" pitchFamily="34" charset="0"/>
              <a:ea typeface="新細明體" panose="02020500000000000000" pitchFamily="18" charset="-120"/>
            </a:endParaRPr>
          </a:p>
          <a:p>
            <a:pPr marL="304800" algn="just">
              <a:lnSpc>
                <a:spcPct val="107000"/>
              </a:lnSpc>
              <a:spcAft>
                <a:spcPts val="800"/>
              </a:spcAft>
            </a:pPr>
            <a:r>
              <a:rPr lang="en-US" altLang="zh-TW" sz="2400" b="1" dirty="0">
                <a:solidFill>
                  <a:srgbClr val="C0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  <a:cs typeface="微軟正黑體" panose="020B0604030504040204" pitchFamily="34" charset="-120"/>
              </a:rPr>
              <a:t>What happened to the flying squirrel at the end?</a:t>
            </a:r>
            <a:endParaRPr lang="zh-TW" altLang="zh-TW" sz="2400" b="1" dirty="0">
              <a:effectLst/>
              <a:latin typeface="Calibri" panose="020F0502020204030204" pitchFamily="34" charset="0"/>
              <a:ea typeface="新細明體" panose="02020500000000000000" pitchFamily="18" charset="-12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altLang="zh-TW" sz="2400" b="1" dirty="0">
                <a:solidFill>
                  <a:srgbClr val="C00000"/>
                </a:solidFill>
                <a:effectLst/>
                <a:latin typeface="微軟正黑體" panose="020B0604030504040204" pitchFamily="34" charset="-120"/>
                <a:ea typeface="新細明體" panose="02020500000000000000" pitchFamily="18" charset="-120"/>
                <a:cs typeface="微軟正黑體" panose="020B0604030504040204" pitchFamily="34" charset="-120"/>
              </a:rPr>
              <a:t>    Remember to be kind and respectful to others.</a:t>
            </a:r>
            <a:endParaRPr lang="zh-TW" altLang="zh-TW" sz="2400" b="1" dirty="0">
              <a:effectLst/>
              <a:latin typeface="Calibri" panose="020F0502020204030204" pitchFamily="34" charset="0"/>
              <a:ea typeface="新細明體" panose="02020500000000000000" pitchFamily="18" charset="-120"/>
            </a:endParaRPr>
          </a:p>
        </p:txBody>
      </p:sp>
      <p:pic>
        <p:nvPicPr>
          <p:cNvPr id="4" name="圖片 3">
            <a:hlinkClick r:id="rId7"/>
            <a:extLst>
              <a:ext uri="{FF2B5EF4-FFF2-40B4-BE49-F238E27FC236}">
                <a16:creationId xmlns:a16="http://schemas.microsoft.com/office/drawing/2014/main" id="{DC9879B8-0D58-448A-A945-39D1DB0174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076" y="613683"/>
            <a:ext cx="7131848" cy="397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864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群組 19">
            <a:extLst>
              <a:ext uri="{FF2B5EF4-FFF2-40B4-BE49-F238E27FC236}">
                <a16:creationId xmlns:a16="http://schemas.microsoft.com/office/drawing/2014/main" id="{CE2B4227-E18F-4429-9CC0-2C8C8D24E22A}"/>
              </a:ext>
            </a:extLst>
          </p:cNvPr>
          <p:cNvGrpSpPr/>
          <p:nvPr/>
        </p:nvGrpSpPr>
        <p:grpSpPr>
          <a:xfrm>
            <a:off x="0" y="2804328"/>
            <a:ext cx="12213147" cy="3990919"/>
            <a:chOff x="-21147" y="0"/>
            <a:chExt cx="12213147" cy="3990919"/>
          </a:xfrm>
        </p:grpSpPr>
        <p:pic>
          <p:nvPicPr>
            <p:cNvPr id="22" name="圖片 21" descr="一張含有 文字, 臥室 的圖片&#10;&#10;自動產生的描述">
              <a:extLst>
                <a:ext uri="{FF2B5EF4-FFF2-40B4-BE49-F238E27FC236}">
                  <a16:creationId xmlns:a16="http://schemas.microsoft.com/office/drawing/2014/main" id="{D93FE2CF-E9D7-4ACC-A6AE-01BCEE42F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3729" y="0"/>
              <a:ext cx="6538271" cy="3990919"/>
            </a:xfrm>
            <a:prstGeom prst="rect">
              <a:avLst/>
            </a:prstGeom>
          </p:spPr>
        </p:pic>
        <p:pic>
          <p:nvPicPr>
            <p:cNvPr id="24" name="圖片 23" descr="一張含有 文字 的圖片&#10;&#10;自動產生的描述">
              <a:extLst>
                <a:ext uri="{FF2B5EF4-FFF2-40B4-BE49-F238E27FC236}">
                  <a16:creationId xmlns:a16="http://schemas.microsoft.com/office/drawing/2014/main" id="{5C132335-5531-4470-8078-B040AC528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147" y="0"/>
              <a:ext cx="5765445" cy="3990919"/>
            </a:xfrm>
            <a:prstGeom prst="rect">
              <a:avLst/>
            </a:prstGeom>
          </p:spPr>
        </p:pic>
      </p:grp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946E44A4-CCD3-4F8E-82BE-D6AD7148B28F}"/>
              </a:ext>
            </a:extLst>
          </p:cNvPr>
          <p:cNvSpPr txBox="1"/>
          <p:nvPr/>
        </p:nvSpPr>
        <p:spPr>
          <a:xfrm>
            <a:off x="59391" y="4199622"/>
            <a:ext cx="12920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Be Kind and Respectful #8</a:t>
            </a:r>
            <a:endParaRPr lang="zh-TW" altLang="en-US" sz="7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750ED354-8BFE-42A0-83CC-02BD1CBCADAE}"/>
              </a:ext>
            </a:extLst>
          </p:cNvPr>
          <p:cNvSpPr txBox="1"/>
          <p:nvPr/>
        </p:nvSpPr>
        <p:spPr>
          <a:xfrm>
            <a:off x="59391" y="5497434"/>
            <a:ext cx="119320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7200" b="1" dirty="0" err="1">
                <a:solidFill>
                  <a:srgbClr val="002060"/>
                </a:solidFill>
                <a:latin typeface="Comic Sans MS" panose="030F0702030302020204" pitchFamily="66" charset="0"/>
              </a:rPr>
              <a:t>Teacher:Nora</a:t>
            </a:r>
            <a:endParaRPr lang="zh-TW" altLang="en-US" sz="7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33591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597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群組 19">
            <a:extLst>
              <a:ext uri="{FF2B5EF4-FFF2-40B4-BE49-F238E27FC236}">
                <a16:creationId xmlns:a16="http://schemas.microsoft.com/office/drawing/2014/main" id="{CE2B4227-E18F-4429-9CC0-2C8C8D24E22A}"/>
              </a:ext>
            </a:extLst>
          </p:cNvPr>
          <p:cNvGrpSpPr/>
          <p:nvPr/>
        </p:nvGrpSpPr>
        <p:grpSpPr>
          <a:xfrm>
            <a:off x="0" y="2867081"/>
            <a:ext cx="12213147" cy="3990919"/>
            <a:chOff x="-21147" y="0"/>
            <a:chExt cx="12213147" cy="3990919"/>
          </a:xfrm>
        </p:grpSpPr>
        <p:pic>
          <p:nvPicPr>
            <p:cNvPr id="22" name="圖片 21" descr="一張含有 文字, 臥室 的圖片&#10;&#10;自動產生的描述">
              <a:extLst>
                <a:ext uri="{FF2B5EF4-FFF2-40B4-BE49-F238E27FC236}">
                  <a16:creationId xmlns:a16="http://schemas.microsoft.com/office/drawing/2014/main" id="{D93FE2CF-E9D7-4ACC-A6AE-01BCEE42F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3729" y="0"/>
              <a:ext cx="6538271" cy="3990919"/>
            </a:xfrm>
            <a:prstGeom prst="rect">
              <a:avLst/>
            </a:prstGeom>
          </p:spPr>
        </p:pic>
        <p:pic>
          <p:nvPicPr>
            <p:cNvPr id="24" name="圖片 23" descr="一張含有 文字 的圖片&#10;&#10;自動產生的描述">
              <a:extLst>
                <a:ext uri="{FF2B5EF4-FFF2-40B4-BE49-F238E27FC236}">
                  <a16:creationId xmlns:a16="http://schemas.microsoft.com/office/drawing/2014/main" id="{5C132335-5531-4470-8078-B040AC528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147" y="0"/>
              <a:ext cx="5765445" cy="3990919"/>
            </a:xfrm>
            <a:prstGeom prst="rect">
              <a:avLst/>
            </a:prstGeom>
          </p:spPr>
        </p:pic>
      </p:grpSp>
      <p:pic>
        <p:nvPicPr>
          <p:cNvPr id="3" name="圖片 2">
            <a:extLst>
              <a:ext uri="{FF2B5EF4-FFF2-40B4-BE49-F238E27FC236}">
                <a16:creationId xmlns:a16="http://schemas.microsoft.com/office/drawing/2014/main" id="{22FB43FA-ED7B-4343-8C93-FEF3541854D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7" y="0"/>
            <a:ext cx="12192000" cy="3986900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FA558B2C-2465-4784-95E3-F2C917873760}"/>
              </a:ext>
            </a:extLst>
          </p:cNvPr>
          <p:cNvSpPr txBox="1"/>
          <p:nvPr/>
        </p:nvSpPr>
        <p:spPr>
          <a:xfrm>
            <a:off x="1694330" y="273491"/>
            <a:ext cx="9560516" cy="675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altLang="zh-TW" sz="3600" b="1" dirty="0">
                <a:effectLst/>
                <a:latin typeface="Aharoni" panose="02010803020104030203" pitchFamily="2" charset="-79"/>
                <a:ea typeface="新細明體" panose="02020500000000000000" pitchFamily="18" charset="-120"/>
                <a:cs typeface="Aharoni" panose="02010803020104030203" pitchFamily="2" charset="-79"/>
              </a:rPr>
              <a:t>Life Lessons: sharing and respecting others</a:t>
            </a:r>
            <a:endParaRPr lang="zh-TW" altLang="zh-TW" sz="3600" b="1" dirty="0">
              <a:effectLst/>
              <a:latin typeface="Aharoni" panose="02010803020104030203" pitchFamily="2" charset="-79"/>
              <a:ea typeface="新細明體" panose="02020500000000000000" pitchFamily="18" charset="-120"/>
              <a:cs typeface="Aharoni" panose="02010803020104030203" pitchFamily="2" charset="-79"/>
            </a:endParaRPr>
          </a:p>
        </p:txBody>
      </p:sp>
      <p:pic>
        <p:nvPicPr>
          <p:cNvPr id="2" name="圖片 1">
            <a:hlinkClick r:id="rId7"/>
            <a:extLst>
              <a:ext uri="{FF2B5EF4-FFF2-40B4-BE49-F238E27FC236}">
                <a16:creationId xmlns:a16="http://schemas.microsoft.com/office/drawing/2014/main" id="{E3FCC6C1-B06B-4E41-9FA5-2107559D10B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172" y="1504815"/>
            <a:ext cx="8889034" cy="4393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486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498CAF4D-C9DE-4104-9B84-BAE78BB27A0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967" y="128187"/>
            <a:ext cx="9837787" cy="6810776"/>
          </a:xfrm>
          <a:prstGeom prst="rect">
            <a:avLst/>
          </a:prstGeom>
        </p:spPr>
      </p:pic>
      <p:sp>
        <p:nvSpPr>
          <p:cNvPr id="7" name="語音泡泡: 橢圓形 6">
            <a:extLst>
              <a:ext uri="{FF2B5EF4-FFF2-40B4-BE49-F238E27FC236}">
                <a16:creationId xmlns:a16="http://schemas.microsoft.com/office/drawing/2014/main" id="{9B61F3DB-BC46-4F83-A55E-7972150EF825}"/>
              </a:ext>
            </a:extLst>
          </p:cNvPr>
          <p:cNvSpPr/>
          <p:nvPr/>
        </p:nvSpPr>
        <p:spPr>
          <a:xfrm>
            <a:off x="8256494" y="283276"/>
            <a:ext cx="2821690" cy="1210235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I don’t want to listen to you. </a:t>
            </a:r>
          </a:p>
          <a:p>
            <a:pPr algn="ctr"/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It’s not a big deal.</a:t>
            </a:r>
            <a:endParaRPr lang="zh-TW" altLang="en-US"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語音泡泡: 橢圓形 7">
            <a:extLst>
              <a:ext uri="{FF2B5EF4-FFF2-40B4-BE49-F238E27FC236}">
                <a16:creationId xmlns:a16="http://schemas.microsoft.com/office/drawing/2014/main" id="{E379CF40-F5B4-4226-9DC8-24100D1BCBEC}"/>
              </a:ext>
            </a:extLst>
          </p:cNvPr>
          <p:cNvSpPr/>
          <p:nvPr/>
        </p:nvSpPr>
        <p:spPr>
          <a:xfrm>
            <a:off x="1113816" y="5463988"/>
            <a:ext cx="4641525" cy="1174375"/>
          </a:xfrm>
          <a:prstGeom prst="wedgeEllipseCallout">
            <a:avLst>
              <a:gd name="adj1" fmla="val 6062"/>
              <a:gd name="adj2" fmla="val -730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dirty="0">
              <a:solidFill>
                <a:srgbClr val="000000"/>
              </a:solidFill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The sign says, “Do not enter.” The site is almost 400 years old. We should respect it.</a:t>
            </a:r>
            <a:endParaRPr lang="en-US" altLang="zh-TW" sz="2000" b="1" dirty="0">
              <a:effectLst/>
              <a:latin typeface="+mj-lt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78596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293</Words>
  <Application>Microsoft Office PowerPoint</Application>
  <PresentationFormat>寬螢幕</PresentationFormat>
  <Paragraphs>62</Paragraphs>
  <Slides>13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22" baseType="lpstr">
      <vt:lpstr>Aharoni</vt:lpstr>
      <vt:lpstr>微軟正黑體</vt:lpstr>
      <vt:lpstr>新細明體</vt:lpstr>
      <vt:lpstr>DFKai-SB</vt:lpstr>
      <vt:lpstr>Arial</vt:lpstr>
      <vt:lpstr>Calibri</vt:lpstr>
      <vt:lpstr>Calibri Light</vt:lpstr>
      <vt:lpstr>Comic Sans MS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wendy8722433@gmail.com</dc:creator>
  <cp:lastModifiedBy>ALEX</cp:lastModifiedBy>
  <cp:revision>14</cp:revision>
  <dcterms:created xsi:type="dcterms:W3CDTF">2021-09-15T06:18:18Z</dcterms:created>
  <dcterms:modified xsi:type="dcterms:W3CDTF">2025-02-18T15:29:48Z</dcterms:modified>
</cp:coreProperties>
</file>